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4" r:id="rId1"/>
    <p:sldMasterId id="2147484004" r:id="rId2"/>
  </p:sldMasterIdLst>
  <p:sldIdLst>
    <p:sldId id="279" r:id="rId3"/>
    <p:sldId id="272" r:id="rId4"/>
    <p:sldId id="283" r:id="rId5"/>
    <p:sldId id="280" r:id="rId6"/>
    <p:sldId id="273" r:id="rId7"/>
    <p:sldId id="261" r:id="rId8"/>
    <p:sldId id="281" r:id="rId9"/>
    <p:sldId id="268" r:id="rId10"/>
    <p:sldId id="282" r:id="rId11"/>
    <p:sldId id="285" r:id="rId12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Obdélník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Obdélník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Obdélník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Obdélník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Obdélník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Obdélník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Obdélník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15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B9974D0-C012-4AAB-BE86-05350CD4268E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16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17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791430-0A3E-46DE-8B08-01D208860E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2338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CF4BF-32FC-48A5-A474-D0A88C6FCE9C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64316-DF55-40FA-8DBF-16654E39BF1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3283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00D05-75A6-4F9E-914F-F659FB4DC865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D4B02-E054-45C7-BEB2-F5D65639772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4967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oriz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3"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/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5F0A046-9824-45CE-B45C-41D0B0E6CFC5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CD028E9-307B-4E31-BC34-A2440BD6BEB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67024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325B398-93B1-412B-B152-C095F219A8BA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984C0A6-4962-4862-BABD-C0291EA3594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86712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/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69CE8FC-B9B7-476B-B6A5-33D8E0D29DED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7629827-6F78-46C9-BF15-7CE86E1A93D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0925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DAFFA84-0891-497F-B642-37AE97E0534D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CA6E1F1-40B0-49DB-8644-7DF5C2573B8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2266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20FB5AA-7714-44C7-A849-1987692FA1CC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0D3CE00-F622-4892-A5B0-4008916BD74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22254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05D5E20-1968-464B-8663-5BD12031F408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B6AEB6F-50E5-4024-9F5F-E0D12C2F1C1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43712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8E2653D-4E9C-48F7-84EA-52492666B078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746EF7C-94C0-40A3-A928-BAC2BEAB396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98485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F04414D-26F1-4887-B10C-B8F7456B48E1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5CE529C-5090-4F67-9565-89557AF0935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2290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0A521-1BB0-447F-B620-DDB2BC6DA38A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C1F8E-9475-4AE0-8E39-E226E1C362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52317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oriz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43F7FD8-B6B7-4EAB-812E-3C5FBA580B36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0B60A74-F79E-43C0-A810-09AF0554C50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6630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040626E-0B4B-4FA2-A8CF-D51968CE713E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21DDC60-DA46-4C0A-8213-DBCDD96694F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7688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542F9B0-1924-4439-8E8C-D9734CB76660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207A964-54DD-457B-9BBE-68E69985A67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1742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olný tvar 17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/>
            <a:gdLst>
              <a:gd name="T0" fmla="*/ 0 w 2736"/>
              <a:gd name="T1" fmla="*/ 2147483647 h 3648"/>
              <a:gd name="T2" fmla="*/ 2147483647 w 2736"/>
              <a:gd name="T3" fmla="*/ 2147483647 h 3648"/>
              <a:gd name="T4" fmla="*/ 2147483647 w 2736"/>
              <a:gd name="T5" fmla="*/ 0 h 3648"/>
              <a:gd name="T6" fmla="*/ 2147483647 w 2736"/>
              <a:gd name="T7" fmla="*/ 2147483647 h 3648"/>
              <a:gd name="T8" fmla="*/ 2147483647 w 2736"/>
              <a:gd name="T9" fmla="*/ 2147483647 h 3648"/>
              <a:gd name="T10" fmla="*/ 2147483647 w 2736"/>
              <a:gd name="T11" fmla="*/ 2147483647 h 3648"/>
              <a:gd name="T12" fmla="*/ 0 w 2736"/>
              <a:gd name="T13" fmla="*/ 2147483647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Volný tvar 18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/>
            <a:gdLst>
              <a:gd name="T0" fmla="*/ 0 w 3504"/>
              <a:gd name="T1" fmla="*/ 2147483647 h 4128"/>
              <a:gd name="T2" fmla="*/ 0 w 3504"/>
              <a:gd name="T3" fmla="*/ 2147483647 h 4128"/>
              <a:gd name="T4" fmla="*/ 2147483647 w 3504"/>
              <a:gd name="T5" fmla="*/ 2147483647 h 4128"/>
              <a:gd name="T6" fmla="*/ 2147483647 w 3504"/>
              <a:gd name="T7" fmla="*/ 0 h 4128"/>
              <a:gd name="T8" fmla="*/ 2147483647 w 3504"/>
              <a:gd name="T9" fmla="*/ 0 h 4128"/>
              <a:gd name="T10" fmla="*/ 2147483647 w 3504"/>
              <a:gd name="T11" fmla="*/ 2147483647 h 4128"/>
              <a:gd name="T12" fmla="*/ 0 w 3504"/>
              <a:gd name="T13" fmla="*/ 2147483647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" name="Volný tvar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Volný tvar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Volný tvar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Volný tvar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Volný tvar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Volný tvar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Volný tvar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Obdélník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Obdélník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Obdélník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Obdélník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Obdélník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Obdélník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2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E21A42-530A-4447-B7ED-179C35238E2E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2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7C97F54-B4D2-4F19-AD09-6D1FC7DEF9E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0060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855A4C6-C434-411B-8D48-5BBD3697C9E2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D36F20A-7FC4-42E5-A42B-954C451E24F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4333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Obdélník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Obdélník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Obdélník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Obdélník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Obdélník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Obdélník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Obdélník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CCAE43C-E10B-420A-85D1-D4F8852FB60F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1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1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E5E9CA0-AC30-43C5-8D74-88F84226858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9654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C05AD-EC71-485F-8C4F-21619E5E2342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D83EF-4B21-4863-93D1-01EB22DF822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793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B3D602-1095-4A4A-869B-E2E6801BC4F6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1B65E93-5142-4C78-9C04-0FA407F3174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5346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AF22A-0628-40D9-983E-1CA48F27BBB1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BB68D-BD4C-47E3-9F99-C3E613E1277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5848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Přímá spojovací čára 18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Skupina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Přímá spojovací čára 20"/>
            <p:cNvCxnSpPr/>
            <p:nvPr/>
          </p:nvCxnSpPr>
          <p:spPr>
            <a:xfrm rot="16200000">
              <a:off x="6663593" y="12790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ovací čára 23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ovací čára 24"/>
            <p:cNvCxnSpPr/>
            <p:nvPr/>
          </p:nvCxnSpPr>
          <p:spPr>
            <a:xfrm rot="5400000" flipH="1">
              <a:off x="6744513" y="12780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Skupina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Přímá spojovací čára 26"/>
            <p:cNvCxnSpPr/>
            <p:nvPr/>
          </p:nvCxnSpPr>
          <p:spPr>
            <a:xfrm rot="16200000">
              <a:off x="6663593" y="12790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Přímá spojovací čára 27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Přímá spojovací čára 28"/>
            <p:cNvCxnSpPr/>
            <p:nvPr/>
          </p:nvCxnSpPr>
          <p:spPr>
            <a:xfrm rot="5400000" flipH="1">
              <a:off x="6744513" y="12780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Skupina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Přímá spojovací čára 30"/>
            <p:cNvCxnSpPr/>
            <p:nvPr/>
          </p:nvCxnSpPr>
          <p:spPr>
            <a:xfrm rot="16200000">
              <a:off x="6663592" y="1279040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ovací čára 31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Přímá spojovací čára 32"/>
            <p:cNvCxnSpPr/>
            <p:nvPr/>
          </p:nvCxnSpPr>
          <p:spPr>
            <a:xfrm rot="5400000" flipH="1">
              <a:off x="6744512" y="1278065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19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5478DE-F485-48F0-B848-48815B3C63B8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20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1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34F108-2638-4EBD-B659-E48D78DFB27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7821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Obdélník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Obdélník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Obdélník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Obdélník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Obdélník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36" name="Zástupný symbol pro text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FE0ABB0-BF01-464B-8D4D-662B4EB1F709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5F2525B-9B19-4724-8273-57227BD9259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55" r:id="rId1"/>
    <p:sldLayoutId id="2147484150" r:id="rId2"/>
    <p:sldLayoutId id="2147484156" r:id="rId3"/>
    <p:sldLayoutId id="2147484157" r:id="rId4"/>
    <p:sldLayoutId id="2147484158" r:id="rId5"/>
    <p:sldLayoutId id="2147484151" r:id="rId6"/>
    <p:sldLayoutId id="2147484159" r:id="rId7"/>
    <p:sldLayoutId id="2147484152" r:id="rId8"/>
    <p:sldLayoutId id="2147484160" r:id="rId9"/>
    <p:sldLayoutId id="2147484153" r:id="rId10"/>
    <p:sldLayoutId id="214748415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horiz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755FCD9-3E30-4BD6-814C-F4AA8BB954A8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B993C38-1F0B-4BD4-AF22-6903552C043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61" r:id="rId1"/>
    <p:sldLayoutId id="2147484162" r:id="rId2"/>
    <p:sldLayoutId id="2147484163" r:id="rId3"/>
    <p:sldLayoutId id="2147484164" r:id="rId4"/>
    <p:sldLayoutId id="2147484165" r:id="rId5"/>
    <p:sldLayoutId id="2147484166" r:id="rId6"/>
    <p:sldLayoutId id="2147484167" r:id="rId7"/>
    <p:sldLayoutId id="2147484168" r:id="rId8"/>
    <p:sldLayoutId id="2147484169" r:id="rId9"/>
    <p:sldLayoutId id="2147484170" r:id="rId10"/>
    <p:sldLayoutId id="21474841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all" spc="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01%20&#268;j%20-%20Remarque%20-%20prac.%20text.doc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cap="none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  <a:t>E. M. </a:t>
            </a:r>
            <a:r>
              <a:rPr lang="cs-CZ" sz="4800" b="1" cap="none" dirty="0" err="1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  <a:t>Remarque</a:t>
            </a:r>
            <a:r>
              <a:rPr lang="cs-CZ" sz="4800" b="1" cap="none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  <a:t> – 1. část</a:t>
            </a:r>
            <a:endParaRPr lang="cs-CZ" sz="4800" b="1" cap="none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  <a:latin typeface="Calibri" pitchFamily="34" charset="0"/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  <a:cs typeface="+mn-cs"/>
              </a:rPr>
              <a:t>Základní škola a Mateřská škola, Liberec, Barvířská 38/6, příspěvková organizace</a:t>
            </a:r>
            <a:endParaRPr lang="cs-CZ" sz="1600" dirty="0">
              <a:solidFill>
                <a:srgbClr val="FFC000"/>
              </a:solidFill>
              <a:latin typeface="Calibri"/>
              <a:cs typeface="+mn-cs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  <a:cs typeface="+mn-cs"/>
              </a:rPr>
              <a:t>Název :      </a:t>
            </a:r>
            <a:r>
              <a:rPr lang="cs-CZ" sz="1600" b="1" dirty="0" smtClean="0">
                <a:solidFill>
                  <a:srgbClr val="FFC000"/>
                </a:solidFill>
                <a:latin typeface="Calibri"/>
                <a:cs typeface="+mn-cs"/>
              </a:rPr>
              <a:t>VY_32_inovace_01 Český jazyk a literatura – Příběh, který nikdy neskončí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  <a:cs typeface="+mn-cs"/>
              </a:rPr>
              <a:t>Autor:        Iveta </a:t>
            </a:r>
            <a:r>
              <a:rPr lang="cs-CZ" sz="1600" dirty="0" err="1" smtClean="0">
                <a:solidFill>
                  <a:srgbClr val="FFC000"/>
                </a:solidFill>
                <a:latin typeface="Calibri"/>
                <a:cs typeface="+mn-cs"/>
              </a:rPr>
              <a:t>Loumová</a:t>
            </a:r>
            <a:endParaRPr lang="cs-CZ" sz="1600" dirty="0" smtClean="0">
              <a:solidFill>
                <a:srgbClr val="FFC000"/>
              </a:solidFill>
              <a:latin typeface="Calibri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  <a:cs typeface="+mn-cs"/>
              </a:rPr>
              <a:t>Období:     Říjen  2011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  <a:cs typeface="+mn-cs"/>
              </a:rPr>
              <a:t>Věková skupina:      9. ročník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  <a:cs typeface="+mn-cs"/>
              </a:rPr>
              <a:t>Tematická oblast:    </a:t>
            </a:r>
            <a:r>
              <a:rPr lang="cs-CZ" sz="1600" dirty="0">
                <a:solidFill>
                  <a:srgbClr val="FFC000"/>
                </a:solidFill>
                <a:latin typeface="Calibri"/>
                <a:cs typeface="+mn-cs"/>
              </a:rPr>
              <a:t>Č</a:t>
            </a:r>
            <a:r>
              <a:rPr lang="cs-CZ" sz="1600" dirty="0" smtClean="0">
                <a:solidFill>
                  <a:srgbClr val="FFC000"/>
                </a:solidFill>
                <a:latin typeface="Calibri"/>
                <a:cs typeface="+mn-cs"/>
              </a:rPr>
              <a:t>eský jazyk a literatura – světová literatura 1. poloviny 20. století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  <a:cs typeface="+mn-cs"/>
              </a:rPr>
              <a:t>Anotace:    </a:t>
            </a:r>
            <a:r>
              <a:rPr lang="cs-CZ" sz="1600" dirty="0">
                <a:solidFill>
                  <a:srgbClr val="FFC000"/>
                </a:solidFill>
                <a:latin typeface="Calibri"/>
                <a:cs typeface="+mn-cs"/>
              </a:rPr>
              <a:t>Představení  </a:t>
            </a:r>
            <a:r>
              <a:rPr lang="cs-CZ" sz="1600" dirty="0" err="1" smtClean="0">
                <a:solidFill>
                  <a:srgbClr val="FFC000"/>
                </a:solidFill>
                <a:latin typeface="Calibri"/>
                <a:cs typeface="+mn-cs"/>
              </a:rPr>
              <a:t>Remarquova</a:t>
            </a:r>
            <a:r>
              <a:rPr lang="cs-CZ" sz="1600" dirty="0" smtClean="0">
                <a:solidFill>
                  <a:srgbClr val="FFC000"/>
                </a:solidFill>
                <a:latin typeface="Calibri"/>
                <a:cs typeface="+mn-cs"/>
              </a:rPr>
              <a:t>  života </a:t>
            </a:r>
            <a:r>
              <a:rPr lang="cs-CZ" sz="1600" dirty="0">
                <a:solidFill>
                  <a:srgbClr val="FFC000"/>
                </a:solidFill>
                <a:latin typeface="Calibri"/>
                <a:cs typeface="+mn-cs"/>
              </a:rPr>
              <a:t>a díla, románu Na západní frontě klid, možnost využití pracovních </a:t>
            </a:r>
            <a:r>
              <a:rPr lang="cs-CZ" sz="1600" dirty="0" smtClean="0">
                <a:solidFill>
                  <a:srgbClr val="FFC000"/>
                </a:solidFill>
                <a:latin typeface="Calibri"/>
                <a:cs typeface="+mn-cs"/>
              </a:rPr>
              <a:t>listů</a:t>
            </a:r>
            <a:r>
              <a:rPr lang="cs-CZ" sz="1600" dirty="0">
                <a:solidFill>
                  <a:srgbClr val="FFC000"/>
                </a:solidFill>
                <a:latin typeface="Calibri"/>
                <a:cs typeface="+mn-cs"/>
              </a:rPr>
              <a:t>.</a:t>
            </a: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340" y="4321203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659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Zástupný symbol pro obsah 5"/>
          <p:cNvSpPr>
            <a:spLocks noGrp="1"/>
          </p:cNvSpPr>
          <p:nvPr>
            <p:ph idx="4294967295"/>
          </p:nvPr>
        </p:nvSpPr>
        <p:spPr>
          <a:xfrm>
            <a:off x="0" y="404813"/>
            <a:ext cx="8320088" cy="2562225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1400" dirty="0" smtClean="0">
                <a:latin typeface="Calibri" pitchFamily="34" charset="0"/>
                <a:cs typeface="Calibri" pitchFamily="34" charset="0"/>
              </a:rPr>
              <a:t>          Zdroj </a:t>
            </a:r>
            <a:r>
              <a:rPr lang="cs-CZ" sz="1400" dirty="0" smtClean="0">
                <a:latin typeface="Calibri" pitchFamily="34" charset="0"/>
                <a:cs typeface="Calibri" pitchFamily="34" charset="0"/>
              </a:rPr>
              <a:t>použité literatury: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 smtClean="0"/>
              <a:t>           NEZKUSIL</a:t>
            </a:r>
            <a:r>
              <a:rPr lang="cs-CZ" sz="1400" dirty="0"/>
              <a:t>, Vladimír. </a:t>
            </a:r>
            <a:r>
              <a:rPr lang="cs-CZ" sz="1400" i="1" dirty="0"/>
              <a:t>Literární výchova pro 8. ročník ZŠ: Výpravy do světa literatury</a:t>
            </a:r>
            <a:r>
              <a:rPr lang="cs-CZ" sz="1400" dirty="0"/>
              <a:t>. 2. vyd. Praha: Fortuna, </a:t>
            </a:r>
            <a:r>
              <a:rPr lang="cs-CZ" sz="1400" dirty="0" smtClean="0"/>
              <a:t> 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/>
              <a:t> </a:t>
            </a:r>
            <a:r>
              <a:rPr lang="cs-CZ" sz="1400" dirty="0" smtClean="0"/>
              <a:t>         </a:t>
            </a:r>
            <a:r>
              <a:rPr lang="cs-CZ" sz="1400" dirty="0" smtClean="0"/>
              <a:t>1997</a:t>
            </a:r>
            <a:r>
              <a:rPr lang="cs-CZ" sz="1400" dirty="0"/>
              <a:t>. ISBN 80-7168-453-8.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 smtClean="0"/>
              <a:t>          KOVALČÍK</a:t>
            </a:r>
            <a:r>
              <a:rPr lang="cs-CZ" sz="1400" dirty="0"/>
              <a:t>, Zdeněk. </a:t>
            </a:r>
            <a:r>
              <a:rPr lang="cs-CZ" sz="1400" i="1" dirty="0"/>
              <a:t>Čítanka pro 9. ročník ZŠ a příslušné ročníky VG</a:t>
            </a:r>
            <a:r>
              <a:rPr lang="cs-CZ" sz="1400" dirty="0"/>
              <a:t>. Všeň: Alter, s.r.o., 2006. </a:t>
            </a:r>
            <a:endParaRPr lang="cs-CZ" sz="1400" dirty="0" smtClean="0"/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/>
              <a:t> </a:t>
            </a:r>
            <a:r>
              <a:rPr lang="cs-CZ" sz="1400" smtClean="0"/>
              <a:t>         </a:t>
            </a:r>
            <a:r>
              <a:rPr lang="cs-CZ" sz="1400" dirty="0" smtClean="0"/>
              <a:t>ISBN </a:t>
            </a:r>
            <a:r>
              <a:rPr lang="cs-CZ" sz="1400" smtClean="0"/>
              <a:t>80-7245- 017-4</a:t>
            </a:r>
            <a:r>
              <a:rPr lang="cs-CZ" sz="1400" dirty="0"/>
              <a:t>. </a:t>
            </a:r>
            <a:endParaRPr lang="cs-CZ" sz="1400" dirty="0">
              <a:latin typeface="Calibri" pitchFamily="34" charset="0"/>
              <a:cs typeface="Calibri" pitchFamily="34" charset="0"/>
            </a:endParaRPr>
          </a:p>
          <a:p>
            <a:pPr marL="171450" indent="-17145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sz="1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395536" y="2459216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Zdroj </a:t>
            </a:r>
            <a:r>
              <a:rPr lang="cs-CZ" sz="1400" dirty="0"/>
              <a:t>obrázků: </a:t>
            </a:r>
          </a:p>
          <a:p>
            <a:r>
              <a:rPr lang="cs-CZ" sz="1400" dirty="0"/>
              <a:t>Galerie Microsoft Office</a:t>
            </a:r>
          </a:p>
        </p:txBody>
      </p:sp>
    </p:spTree>
    <p:extLst>
      <p:ext uri="{BB962C8B-B14F-4D97-AF65-F5344CB8AC3E}">
        <p14:creationId xmlns:p14="http://schemas.microsoft.com/office/powerpoint/2010/main" val="10353402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7239000" cy="8477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b="1" dirty="0" smtClean="0">
                <a:solidFill>
                  <a:schemeClr val="tx2">
                    <a:satMod val="200000"/>
                  </a:schemeClr>
                </a:solidFill>
              </a:rPr>
              <a:t>   Práce s literární    </a:t>
            </a:r>
            <a:br>
              <a:rPr lang="cs-CZ" b="1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cs-CZ" b="1" dirty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cs-CZ" b="1" dirty="0" smtClean="0">
                <a:solidFill>
                  <a:schemeClr val="tx2">
                    <a:satMod val="200000"/>
                  </a:schemeClr>
                </a:solidFill>
              </a:rPr>
              <a:t> ukázkou</a:t>
            </a:r>
            <a:endParaRPr lang="cs-CZ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981075"/>
            <a:ext cx="9144000" cy="5475288"/>
          </a:xfrm>
        </p:spPr>
        <p:txBody>
          <a:bodyPr>
            <a:normAutofit/>
          </a:bodyPr>
          <a:lstStyle/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600" b="1" dirty="0" smtClean="0"/>
              <a:t>  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cs-CZ" sz="3600" b="1" dirty="0"/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cs-CZ" sz="3600" b="1" dirty="0" smtClean="0"/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cs-CZ" sz="3600" b="1" dirty="0"/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cs-CZ" sz="3600" b="1" dirty="0" smtClean="0"/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cs-CZ" sz="3600" b="1" dirty="0"/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600" b="1" dirty="0" smtClean="0"/>
              <a:t>        </a:t>
            </a:r>
            <a:r>
              <a:rPr lang="cs-CZ" sz="4000" b="1" u="sng" dirty="0" smtClean="0"/>
              <a:t>Učebnice:  Čítanka, str. </a:t>
            </a:r>
            <a:r>
              <a:rPr lang="cs-CZ" sz="4000" b="1" u="sng" dirty="0"/>
              <a:t>6</a:t>
            </a:r>
            <a:endParaRPr lang="cs-CZ" sz="4000" b="1" u="sng" dirty="0" smtClean="0"/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cs-CZ" sz="2400" b="1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 startAt="8"/>
              <a:defRPr/>
            </a:pPr>
            <a:endParaRPr lang="cs-CZ" sz="2400" b="1" dirty="0" smtClean="0"/>
          </a:p>
          <a:p>
            <a:pPr marL="1508125" lvl="4" indent="-4572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endParaRPr lang="cs-CZ" sz="2400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2400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2400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2400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1800" dirty="0" smtClean="0"/>
          </a:p>
          <a:p>
            <a:pPr marL="1481328" lvl="4" indent="-210312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"/>
              <a:defRPr/>
            </a:pPr>
            <a:endParaRPr lang="cs-CZ" sz="1800" dirty="0" smtClean="0"/>
          </a:p>
          <a:p>
            <a:pPr marL="530225" lvl="2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cs-CZ" dirty="0" smtClean="0"/>
          </a:p>
          <a:p>
            <a:pPr marL="776288" lvl="3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cs-CZ" dirty="0"/>
          </a:p>
          <a:p>
            <a:pPr marL="530225" lvl="2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cs-CZ" dirty="0" smtClean="0"/>
          </a:p>
          <a:p>
            <a:pPr marL="987425" lvl="2" indent="-457200" eaLnBrk="1" fontAlgn="auto" hangingPunct="1">
              <a:spcAft>
                <a:spcPts val="0"/>
              </a:spcAft>
              <a:buFont typeface="Trebuchet MS" pitchFamily="34" charset="0"/>
              <a:buAutoNum type="arabicParenR"/>
              <a:defRPr/>
            </a:pPr>
            <a:endParaRPr lang="cs-CZ" dirty="0" smtClean="0"/>
          </a:p>
        </p:txBody>
      </p:sp>
      <p:pic>
        <p:nvPicPr>
          <p:cNvPr id="2050" name="Picture 2" descr="C:\Users\Uživatel\AppData\Local\Microsoft\Windows\Temporary Internet Files\Content.IE5\VE8VLRBH\MC90044173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052736"/>
            <a:ext cx="4111352" cy="353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7239000" cy="8477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b="1" dirty="0" smtClean="0">
                <a:solidFill>
                  <a:schemeClr val="tx2">
                    <a:satMod val="200000"/>
                  </a:schemeClr>
                </a:solidFill>
              </a:rPr>
              <a:t>Práce s literární ukázkou</a:t>
            </a:r>
            <a:endParaRPr lang="cs-CZ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981075"/>
            <a:ext cx="8143875" cy="5475288"/>
          </a:xfrm>
        </p:spPr>
        <p:txBody>
          <a:bodyPr>
            <a:normAutofit lnSpcReduction="10000"/>
          </a:bodyPr>
          <a:lstStyle/>
          <a:p>
            <a:pPr marL="912114" lvl="1" indent="-45720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cs-CZ" sz="3200" b="1" u="sng" dirty="0" smtClean="0"/>
              <a:t>Otázky k textu: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 smtClean="0"/>
              <a:t>1)	Co víš o této válce?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 smtClean="0"/>
              <a:t>2)	Jak starý je vypravěč příběhu?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 smtClean="0"/>
              <a:t>3)	Na kterém kontinentu se válčí?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 smtClean="0"/>
              <a:t>4)     Znáš i jiné kontinenty, kde se  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/>
              <a:t> </a:t>
            </a:r>
            <a:r>
              <a:rPr lang="cs-CZ" sz="3200" b="1" dirty="0" smtClean="0"/>
              <a:t>        během této války válčilo?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 smtClean="0"/>
              <a:t>5)	Co se stane z „železné mládeže“?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 smtClean="0"/>
              <a:t>6)	Jaké národnosti je vypravěč 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/>
              <a:t> </a:t>
            </a:r>
            <a:r>
              <a:rPr lang="cs-CZ" sz="3200" b="1" dirty="0" smtClean="0"/>
              <a:t>        příběhu?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 smtClean="0"/>
              <a:t>7)	O kterou válku v ukázce jde?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 startAt="8"/>
              <a:defRPr/>
            </a:pPr>
            <a:endParaRPr lang="cs-CZ" sz="2400" b="1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 startAt="8"/>
              <a:defRPr/>
            </a:pPr>
            <a:endParaRPr lang="cs-CZ" sz="2400" b="1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 startAt="8"/>
              <a:defRPr/>
            </a:pPr>
            <a:endParaRPr lang="cs-CZ" sz="2400" b="1" dirty="0" smtClean="0"/>
          </a:p>
          <a:p>
            <a:pPr marL="1508125" lvl="4" indent="-4572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endParaRPr lang="cs-CZ" sz="2400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2400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2400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2400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1800" dirty="0" smtClean="0"/>
          </a:p>
          <a:p>
            <a:pPr marL="1481328" lvl="4" indent="-210312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"/>
              <a:defRPr/>
            </a:pPr>
            <a:endParaRPr lang="cs-CZ" sz="1800" dirty="0" smtClean="0"/>
          </a:p>
          <a:p>
            <a:pPr marL="530225" lvl="2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cs-CZ" dirty="0" smtClean="0"/>
          </a:p>
          <a:p>
            <a:pPr marL="776288" lvl="3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cs-CZ" dirty="0"/>
          </a:p>
          <a:p>
            <a:pPr marL="530225" lvl="2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cs-CZ" dirty="0" smtClean="0"/>
          </a:p>
          <a:p>
            <a:pPr marL="987425" lvl="2" indent="-457200" eaLnBrk="1" fontAlgn="auto" hangingPunct="1">
              <a:spcAft>
                <a:spcPts val="0"/>
              </a:spcAft>
              <a:buFont typeface="Trebuchet MS" pitchFamily="34" charset="0"/>
              <a:buAutoNum type="arabicParenR"/>
              <a:defRPr/>
            </a:pPr>
            <a:endParaRPr lang="cs-CZ" dirty="0" smtClean="0"/>
          </a:p>
        </p:txBody>
      </p:sp>
      <p:pic>
        <p:nvPicPr>
          <p:cNvPr id="5122" name="Picture 2" descr="C:\Users\Uživatel\AppData\Local\Microsoft\Windows\Temporary Internet Files\Content.IE5\3N1PLIPC\MC900290993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543" y="692696"/>
            <a:ext cx="2109457" cy="1824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95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7239000" cy="8477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b="1" dirty="0" smtClean="0">
                <a:solidFill>
                  <a:schemeClr val="tx2">
                    <a:satMod val="200000"/>
                  </a:schemeClr>
                </a:solidFill>
              </a:rPr>
              <a:t>Práce s literární ukázkou</a:t>
            </a:r>
            <a:endParaRPr lang="cs-CZ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981075"/>
            <a:ext cx="8143875" cy="5475288"/>
          </a:xfrm>
        </p:spPr>
        <p:txBody>
          <a:bodyPr>
            <a:normAutofit lnSpcReduction="10000"/>
          </a:bodyPr>
          <a:lstStyle/>
          <a:p>
            <a:pPr marL="912114" lvl="1" indent="-45720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cs-CZ" sz="3200" b="1" u="sng" dirty="0" smtClean="0"/>
              <a:t>Otázky k textu: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 smtClean="0"/>
              <a:t>8)	Co je údajně smyslem učitelovy   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/>
              <a:t> </a:t>
            </a:r>
            <a:r>
              <a:rPr lang="cs-CZ" sz="3200" b="1" dirty="0" smtClean="0"/>
              <a:t>         práce?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 smtClean="0"/>
              <a:t>9)	Kdo to byli Beethoven, Schiller a 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/>
              <a:t> </a:t>
            </a:r>
            <a:r>
              <a:rPr lang="cs-CZ" sz="3200" b="1" dirty="0" smtClean="0"/>
              <a:t>         Goethe?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 smtClean="0"/>
              <a:t>10)	 Jmenuj alespoň některá jejich díla.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 smtClean="0"/>
              <a:t>11)	Co myslí učitel „povinnostmi“? 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 smtClean="0"/>
              <a:t>12)	Jaký dojem máš z učitele?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 smtClean="0"/>
              <a:t>13)	Bylo učitelovo jednání správné? </a:t>
            </a:r>
          </a:p>
          <a:p>
            <a:pPr marL="1050925" lvl="4" indent="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cs-CZ" sz="3200" b="1" dirty="0" smtClean="0"/>
              <a:t>         Svůj názor zdůvodni.</a:t>
            </a:r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 startAt="8"/>
              <a:defRPr/>
            </a:pPr>
            <a:endParaRPr lang="cs-CZ" sz="2400" b="1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 startAt="8"/>
              <a:defRPr/>
            </a:pPr>
            <a:endParaRPr lang="cs-CZ" sz="2400" b="1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 startAt="8"/>
              <a:defRPr/>
            </a:pPr>
            <a:endParaRPr lang="cs-CZ" sz="2400" b="1" dirty="0" smtClean="0"/>
          </a:p>
          <a:p>
            <a:pPr marL="1508125" lvl="4" indent="-4572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endParaRPr lang="cs-CZ" sz="2400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2400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2400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2400" dirty="0" smtClean="0"/>
          </a:p>
          <a:p>
            <a:pPr marL="1393825" lvl="4" indent="-3429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arenR"/>
              <a:defRPr/>
            </a:pPr>
            <a:endParaRPr lang="cs-CZ" sz="1800" dirty="0" smtClean="0"/>
          </a:p>
          <a:p>
            <a:pPr marL="1481328" lvl="4" indent="-210312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"/>
              <a:defRPr/>
            </a:pPr>
            <a:endParaRPr lang="cs-CZ" sz="1800" dirty="0" smtClean="0"/>
          </a:p>
          <a:p>
            <a:pPr marL="530225" lvl="2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cs-CZ" dirty="0" smtClean="0"/>
          </a:p>
          <a:p>
            <a:pPr marL="776288" lvl="3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cs-CZ" dirty="0"/>
          </a:p>
          <a:p>
            <a:pPr marL="530225" lvl="2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cs-CZ" dirty="0" smtClean="0"/>
          </a:p>
          <a:p>
            <a:pPr marL="987425" lvl="2" indent="-457200" eaLnBrk="1" fontAlgn="auto" hangingPunct="1">
              <a:spcAft>
                <a:spcPts val="0"/>
              </a:spcAft>
              <a:buFont typeface="Trebuchet MS" pitchFamily="34" charset="0"/>
              <a:buAutoNum type="arabicParenR"/>
              <a:defRPr/>
            </a:pPr>
            <a:endParaRPr lang="cs-CZ" dirty="0" smtClean="0"/>
          </a:p>
        </p:txBody>
      </p:sp>
      <p:pic>
        <p:nvPicPr>
          <p:cNvPr id="4099" name="Picture 3" descr="C:\Users\Uživatel\AppData\Local\Microsoft\Windows\Temporary Internet Files\Content.IE5\3N1PLIPC\MC900290993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692696"/>
            <a:ext cx="2109457" cy="1824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22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7239000" cy="78581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b="1" u="sng" dirty="0" smtClean="0">
                <a:solidFill>
                  <a:srgbClr val="FF0000"/>
                </a:solidFill>
              </a:rPr>
              <a:t>Na západní frontě klid</a:t>
            </a:r>
            <a:endParaRPr lang="cs-CZ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285875"/>
            <a:ext cx="8143875" cy="5170488"/>
          </a:xfrm>
        </p:spPr>
        <p:txBody>
          <a:bodyPr/>
          <a:lstStyle/>
          <a:p>
            <a:pPr lvl="2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cs-CZ" sz="3200" b="1" dirty="0" smtClean="0"/>
              <a:t>román</a:t>
            </a:r>
          </a:p>
          <a:p>
            <a:pPr lvl="2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cs-CZ" sz="3200" b="1" dirty="0" smtClean="0"/>
              <a:t>popisuje krutou realitu války a pocity vojáků</a:t>
            </a:r>
          </a:p>
          <a:p>
            <a:pPr lvl="2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cs-CZ" sz="3200" b="1" dirty="0" smtClean="0"/>
              <a:t>soustřeďuje se na utrpení a nesmyslnost celého konfliktu</a:t>
            </a:r>
          </a:p>
          <a:p>
            <a:pPr lvl="2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cs-CZ" sz="3200" b="1" dirty="0" smtClean="0"/>
              <a:t>zvýrazňuje tragédii</a:t>
            </a:r>
          </a:p>
          <a:p>
            <a:pPr lvl="2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cs-CZ" sz="3200" b="1" dirty="0" smtClean="0"/>
              <a:t>na základě knihy byl v roce 1930 natočen stejnojmenný film, který získal Oscara</a:t>
            </a:r>
          </a:p>
          <a:p>
            <a:pPr eaLnBrk="1" hangingPunct="1">
              <a:buFont typeface="Wingdings 2" pitchFamily="18" charset="2"/>
              <a:buNone/>
            </a:pPr>
            <a:endParaRPr lang="cs-CZ" dirty="0" smtClean="0"/>
          </a:p>
        </p:txBody>
      </p:sp>
      <p:pic>
        <p:nvPicPr>
          <p:cNvPr id="1027" name="Picture 3" descr="C:\Users\Uživatel\AppData\Local\Microsoft\Windows\Temporary Internet Files\Content.IE5\4RYR2SCC\MC90035149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32656"/>
            <a:ext cx="1812202" cy="1520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6477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b="1" dirty="0">
                <a:solidFill>
                  <a:schemeClr val="tx2">
                    <a:satMod val="200000"/>
                  </a:schemeClr>
                </a:solidFill>
              </a:rPr>
              <a:t>Erich  Maria </a:t>
            </a:r>
            <a:r>
              <a:rPr lang="cs-CZ" b="1" dirty="0" err="1">
                <a:solidFill>
                  <a:schemeClr val="tx2">
                    <a:satMod val="200000"/>
                  </a:schemeClr>
                </a:solidFill>
              </a:rPr>
              <a:t>Remarque</a:t>
            </a:r>
            <a:endParaRPr lang="cs-CZ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388" y="765175"/>
            <a:ext cx="7993062" cy="59769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r>
              <a:rPr lang="cs-CZ" sz="3200" b="1" dirty="0" smtClean="0"/>
              <a:t>1898 – 1970</a:t>
            </a:r>
          </a:p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r>
              <a:rPr lang="cs-CZ" sz="3200" b="1" dirty="0" smtClean="0"/>
              <a:t>německý prozaik a dramatik s válečnými zkušenostmi</a:t>
            </a:r>
          </a:p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r>
              <a:rPr lang="cs-CZ" sz="3200" b="1" dirty="0" smtClean="0"/>
              <a:t>vlastním jménem Erich Paul </a:t>
            </a:r>
            <a:r>
              <a:rPr lang="cs-CZ" sz="3200" b="1" dirty="0" err="1" smtClean="0"/>
              <a:t>Remark</a:t>
            </a:r>
            <a:endParaRPr lang="cs-CZ" sz="3200" b="1" dirty="0" smtClean="0"/>
          </a:p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r>
              <a:rPr lang="cs-CZ" sz="3200" b="1" dirty="0" smtClean="0"/>
              <a:t>v 18-ti letech povolán na frontu 1. světové války</a:t>
            </a:r>
          </a:p>
          <a:p>
            <a:pPr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cs-CZ" sz="3200" b="1" dirty="0" smtClean="0"/>
              <a:t>na západní frontě byl velmi vážně </a:t>
            </a:r>
            <a:endParaRPr lang="cs-CZ" sz="3200" b="1" dirty="0"/>
          </a:p>
          <a:p>
            <a:pPr marL="68263" indent="0" eaLnBrk="1" hangingPunct="1">
              <a:lnSpc>
                <a:spcPct val="80000"/>
              </a:lnSpc>
              <a:spcAft>
                <a:spcPts val="600"/>
              </a:spcAft>
              <a:buNone/>
            </a:pPr>
            <a:r>
              <a:rPr lang="cs-CZ" sz="3200" b="1" dirty="0" smtClean="0"/>
              <a:t>    raněn a konec války prožil v lazaretu</a:t>
            </a:r>
          </a:p>
          <a:p>
            <a:pPr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cs-CZ" sz="3200" b="1" dirty="0" smtClean="0"/>
              <a:t>po návratu z války měl problémy </a:t>
            </a:r>
          </a:p>
          <a:p>
            <a:pPr marL="454025" lvl="1" indent="0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cs-CZ" sz="3200" b="1" dirty="0" smtClean="0"/>
              <a:t>začlenit se</a:t>
            </a:r>
          </a:p>
        </p:txBody>
      </p:sp>
      <p:pic>
        <p:nvPicPr>
          <p:cNvPr id="5" name="Obrázek 4" descr="Zajímavost.bm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8275637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6477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b="1" dirty="0">
                <a:solidFill>
                  <a:schemeClr val="tx2">
                    <a:satMod val="200000"/>
                  </a:schemeClr>
                </a:solidFill>
              </a:rPr>
              <a:t>Erich  Maria </a:t>
            </a:r>
            <a:r>
              <a:rPr lang="cs-CZ" b="1" dirty="0" err="1">
                <a:solidFill>
                  <a:schemeClr val="tx2">
                    <a:satMod val="200000"/>
                  </a:schemeClr>
                </a:solidFill>
              </a:rPr>
              <a:t>Remarque</a:t>
            </a:r>
            <a:endParaRPr lang="cs-CZ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388" y="765175"/>
            <a:ext cx="7993062" cy="59769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endParaRPr lang="cs-CZ" sz="2800" b="1" dirty="0" smtClean="0"/>
          </a:p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endParaRPr lang="cs-CZ" sz="2800" b="1" dirty="0"/>
          </a:p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endParaRPr lang="cs-CZ" sz="2800" b="1" dirty="0" smtClean="0"/>
          </a:p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endParaRPr lang="cs-CZ" sz="2800" b="1" dirty="0"/>
          </a:p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endParaRPr lang="cs-CZ" sz="2800" b="1" dirty="0" smtClean="0"/>
          </a:p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endParaRPr lang="cs-CZ" sz="2800" b="1" dirty="0"/>
          </a:p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r>
              <a:rPr lang="cs-CZ" sz="2800" b="1" dirty="0" smtClean="0"/>
              <a:t>emigroval do USA</a:t>
            </a:r>
          </a:p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r>
              <a:rPr lang="cs-CZ" sz="2500" b="1" dirty="0" smtClean="0"/>
              <a:t>v nacistickém Německu byl zbaven občanství</a:t>
            </a:r>
          </a:p>
          <a:p>
            <a:pPr eaLnBrk="1" hangingPunct="1">
              <a:lnSpc>
                <a:spcPct val="80000"/>
              </a:lnSpc>
              <a:spcAft>
                <a:spcPts val="600"/>
              </a:spcAft>
            </a:pPr>
            <a:r>
              <a:rPr lang="cs-CZ" sz="2800" b="1" dirty="0" smtClean="0"/>
              <a:t>byl nominován na Nobelovu cenu míru</a:t>
            </a:r>
          </a:p>
        </p:txBody>
      </p:sp>
      <p:pic>
        <p:nvPicPr>
          <p:cNvPr id="5" name="Obrázek 4" descr="Zajímavost.bm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275637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C:\Users\Uživatel\AppData\Local\Microsoft\Windows\Temporary Internet Files\Content.IE5\PKQLHWH4\MP900400756[2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58574" y="1657527"/>
            <a:ext cx="2081784" cy="312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0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dpis 1"/>
          <p:cNvSpPr>
            <a:spLocks noGrp="1"/>
          </p:cNvSpPr>
          <p:nvPr>
            <p:ph type="title"/>
          </p:nvPr>
        </p:nvSpPr>
        <p:spPr>
          <a:xfrm>
            <a:off x="114300" y="44450"/>
            <a:ext cx="8921750" cy="6477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b="1" dirty="0">
                <a:solidFill>
                  <a:srgbClr val="FF0000"/>
                </a:solidFill>
              </a:rPr>
              <a:t>Erich  Maria </a:t>
            </a:r>
            <a:r>
              <a:rPr lang="cs-CZ" b="1" dirty="0" err="1">
                <a:solidFill>
                  <a:srgbClr val="FF0000"/>
                </a:solidFill>
              </a:rPr>
              <a:t>Remarque</a:t>
            </a:r>
            <a:endParaRPr lang="cs-CZ" b="1" dirty="0" smtClean="0">
              <a:solidFill>
                <a:srgbClr val="FF0000"/>
              </a:solidFill>
            </a:endParaRPr>
          </a:p>
        </p:txBody>
      </p:sp>
      <p:sp>
        <p:nvSpPr>
          <p:cNvPr id="25604" name="Zástupný symbol pro obsah 2"/>
          <p:cNvSpPr>
            <a:spLocks noGrp="1"/>
          </p:cNvSpPr>
          <p:nvPr>
            <p:ph idx="1"/>
          </p:nvPr>
        </p:nvSpPr>
        <p:spPr>
          <a:xfrm>
            <a:off x="179388" y="765175"/>
            <a:ext cx="8785225" cy="5760169"/>
          </a:xfrm>
        </p:spPr>
        <p:txBody>
          <a:bodyPr/>
          <a:lstStyle/>
          <a:p>
            <a:pPr marL="68263" indent="0" eaLnBrk="1" hangingPunct="1">
              <a:lnSpc>
                <a:spcPct val="80000"/>
              </a:lnSpc>
              <a:buNone/>
            </a:pPr>
            <a:r>
              <a:rPr lang="cs-CZ" sz="3200" b="1" dirty="0" smtClean="0"/>
              <a:t>Shrnutí:</a:t>
            </a:r>
          </a:p>
          <a:p>
            <a:pPr eaLnBrk="1" hangingPunct="1">
              <a:lnSpc>
                <a:spcPct val="80000"/>
              </a:lnSpc>
            </a:pPr>
            <a:endParaRPr lang="cs-CZ" sz="3200" b="1" dirty="0"/>
          </a:p>
          <a:p>
            <a:pPr eaLnBrk="1" hangingPunct="1">
              <a:lnSpc>
                <a:spcPct val="80000"/>
              </a:lnSpc>
            </a:pPr>
            <a:r>
              <a:rPr lang="cs-CZ" sz="3200" b="1" dirty="0" smtClean="0"/>
              <a:t>1898 – 1970</a:t>
            </a:r>
          </a:p>
          <a:p>
            <a:pPr eaLnBrk="1" hangingPunct="1">
              <a:lnSpc>
                <a:spcPct val="80000"/>
              </a:lnSpc>
            </a:pPr>
            <a:r>
              <a:rPr lang="cs-CZ" sz="3200" b="1" dirty="0" smtClean="0"/>
              <a:t>německý prozaik a dramatik s válečnými zkušenostmi</a:t>
            </a:r>
          </a:p>
          <a:p>
            <a:pPr eaLnBrk="1" hangingPunct="1">
              <a:lnSpc>
                <a:spcPct val="80000"/>
              </a:lnSpc>
            </a:pPr>
            <a:r>
              <a:rPr lang="cs-CZ" sz="3200" b="1" dirty="0" smtClean="0"/>
              <a:t>byl nominován na Nobelovu cenu míru</a:t>
            </a:r>
            <a:endParaRPr lang="en-US" sz="3200" b="1" dirty="0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cs-CZ" sz="3200" dirty="0" smtClean="0"/>
          </a:p>
          <a:p>
            <a:pPr marL="1050925" lvl="4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cs-CZ" sz="1800" dirty="0" smtClean="0"/>
          </a:p>
          <a:p>
            <a:pPr marL="68263" indent="0" eaLnBrk="1" hangingPunct="1">
              <a:lnSpc>
                <a:spcPct val="80000"/>
              </a:lnSpc>
              <a:buNone/>
            </a:pPr>
            <a:endParaRPr lang="cs-CZ" sz="2800" dirty="0" smtClean="0"/>
          </a:p>
        </p:txBody>
      </p:sp>
      <p:pic>
        <p:nvPicPr>
          <p:cNvPr id="2050" name="Picture 2" descr="C:\Users\Uživatel\AppData\Local\Microsoft\Windows\Temporary Internet Files\Content.IE5\0MX729P7\MC90023372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789040"/>
            <a:ext cx="3959330" cy="2490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dpis 1"/>
          <p:cNvSpPr>
            <a:spLocks noGrp="1"/>
          </p:cNvSpPr>
          <p:nvPr>
            <p:ph type="title"/>
          </p:nvPr>
        </p:nvSpPr>
        <p:spPr>
          <a:xfrm>
            <a:off x="114300" y="44450"/>
            <a:ext cx="8921750" cy="6477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b="1" dirty="0">
                <a:solidFill>
                  <a:srgbClr val="FF0000"/>
                </a:solidFill>
              </a:rPr>
              <a:t>Erich  Maria </a:t>
            </a:r>
            <a:r>
              <a:rPr lang="cs-CZ" b="1" dirty="0" err="1">
                <a:solidFill>
                  <a:srgbClr val="FF0000"/>
                </a:solidFill>
              </a:rPr>
              <a:t>Remarque</a:t>
            </a:r>
            <a:endParaRPr lang="cs-CZ" b="1" dirty="0" smtClean="0">
              <a:solidFill>
                <a:srgbClr val="FF0000"/>
              </a:solidFill>
            </a:endParaRPr>
          </a:p>
        </p:txBody>
      </p:sp>
      <p:sp>
        <p:nvSpPr>
          <p:cNvPr id="25604" name="Zástupný symbol pro obsah 2"/>
          <p:cNvSpPr>
            <a:spLocks noGrp="1"/>
          </p:cNvSpPr>
          <p:nvPr>
            <p:ph idx="1"/>
          </p:nvPr>
        </p:nvSpPr>
        <p:spPr>
          <a:xfrm>
            <a:off x="179388" y="765175"/>
            <a:ext cx="8785225" cy="5760169"/>
          </a:xfrm>
        </p:spPr>
        <p:txBody>
          <a:bodyPr/>
          <a:lstStyle/>
          <a:p>
            <a:pPr marL="68263" indent="0" eaLnBrk="1" hangingPunct="1">
              <a:lnSpc>
                <a:spcPct val="80000"/>
              </a:lnSpc>
              <a:buNone/>
            </a:pPr>
            <a:r>
              <a:rPr lang="cs-CZ" sz="3200" b="1" dirty="0" smtClean="0"/>
              <a:t>Shrnutí:</a:t>
            </a:r>
          </a:p>
          <a:p>
            <a:pPr eaLnBrk="1" hangingPunct="1">
              <a:lnSpc>
                <a:spcPct val="80000"/>
              </a:lnSpc>
            </a:pPr>
            <a:endParaRPr lang="cs-CZ" sz="3200" b="1" dirty="0"/>
          </a:p>
          <a:p>
            <a:pPr eaLnBrk="1" hangingPunct="1">
              <a:lnSpc>
                <a:spcPct val="80000"/>
              </a:lnSpc>
            </a:pPr>
            <a:r>
              <a:rPr lang="cs-CZ" sz="3200" b="1" dirty="0" smtClean="0"/>
              <a:t>dílo:</a:t>
            </a:r>
          </a:p>
          <a:p>
            <a:pPr lvl="1" eaLnBrk="1" hangingPunct="1">
              <a:lnSpc>
                <a:spcPct val="80000"/>
              </a:lnSpc>
            </a:pPr>
            <a:r>
              <a:rPr lang="cs-CZ" sz="3200" b="1" dirty="0" smtClean="0"/>
              <a:t>protiválečné romány (zaměřeny silně protinacisticky)</a:t>
            </a:r>
          </a:p>
          <a:p>
            <a:pPr lvl="1" eaLnBrk="1" hangingPunct="1">
              <a:lnSpc>
                <a:spcPct val="80000"/>
              </a:lnSpc>
            </a:pPr>
            <a:r>
              <a:rPr lang="cs-CZ" sz="3200" b="1" i="1" u="sng" dirty="0" smtClean="0">
                <a:solidFill>
                  <a:srgbClr val="FF0000"/>
                </a:solidFill>
              </a:rPr>
              <a:t>Na západní frontě klid</a:t>
            </a:r>
          </a:p>
          <a:p>
            <a:pPr lvl="2" eaLnBrk="1" hangingPunct="1">
              <a:lnSpc>
                <a:spcPct val="80000"/>
              </a:lnSpc>
            </a:pPr>
            <a:r>
              <a:rPr lang="cs-CZ" sz="3200" b="1" dirty="0" smtClean="0"/>
              <a:t>román</a:t>
            </a:r>
          </a:p>
          <a:p>
            <a:pPr lvl="2" eaLnBrk="1" hangingPunct="1">
              <a:lnSpc>
                <a:spcPct val="80000"/>
              </a:lnSpc>
            </a:pPr>
            <a:r>
              <a:rPr lang="cs-CZ" sz="3200" b="1" dirty="0" smtClean="0"/>
              <a:t>popisuje krutou realitu války a pocity vojáků</a:t>
            </a:r>
            <a:r>
              <a:rPr lang="en-US" sz="3200" b="1" dirty="0" smtClean="0"/>
              <a:t> (</a:t>
            </a:r>
            <a:r>
              <a:rPr lang="cs-CZ" sz="3200" b="1" dirty="0" smtClean="0"/>
              <a:t>utrpení a nesmyslnost celého konfliktu</a:t>
            </a:r>
            <a:r>
              <a:rPr lang="en-US" sz="3200" b="1" dirty="0" smtClean="0"/>
              <a:t>)</a:t>
            </a:r>
            <a:endParaRPr lang="cs-CZ" sz="3200" b="1" dirty="0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cs-CZ" sz="3200" dirty="0" smtClean="0"/>
          </a:p>
          <a:p>
            <a:pPr marL="1050925" lvl="4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cs-CZ" sz="3200" dirty="0" smtClean="0"/>
          </a:p>
          <a:p>
            <a:pPr eaLnBrk="1" hangingPunct="1">
              <a:lnSpc>
                <a:spcPct val="80000"/>
              </a:lnSpc>
            </a:pPr>
            <a:endParaRPr lang="cs-CZ" sz="3200" dirty="0" smtClean="0"/>
          </a:p>
        </p:txBody>
      </p:sp>
      <p:pic>
        <p:nvPicPr>
          <p:cNvPr id="3079" name="Picture 7" descr="C:\Users\Uživatel\AppData\Local\Microsoft\Windows\Temporary Internet Files\Content.IE5\VE8VLRBH\MC90041518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797152"/>
            <a:ext cx="2173080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46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orizont">
  <a:themeElements>
    <a:clrScheme name="Horiz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882</TotalTime>
  <Words>347</Words>
  <Application>Microsoft Office PowerPoint</Application>
  <PresentationFormat>Předvádění na obrazovce (4:3)</PresentationFormat>
  <Paragraphs>118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10</vt:i4>
      </vt:variant>
    </vt:vector>
  </HeadingPairs>
  <TitlesOfParts>
    <vt:vector size="12" baseType="lpstr">
      <vt:lpstr>Metro</vt:lpstr>
      <vt:lpstr>Horizont</vt:lpstr>
      <vt:lpstr>E. M. Remarque – 1. část</vt:lpstr>
      <vt:lpstr>   Práce s literární       ukázkou</vt:lpstr>
      <vt:lpstr>Práce s literární ukázkou</vt:lpstr>
      <vt:lpstr>Práce s literární ukázkou</vt:lpstr>
      <vt:lpstr>Na západní frontě klid</vt:lpstr>
      <vt:lpstr>Erich  Maria Remarque</vt:lpstr>
      <vt:lpstr>Erich  Maria Remarque</vt:lpstr>
      <vt:lpstr>Erich  Maria Remarque</vt:lpstr>
      <vt:lpstr>Erich  Maria Remarque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E.M.Remarque - 1. část</dc:title>
  <dc:creator>Loumová</dc:creator>
  <cp:lastModifiedBy>Uživatel</cp:lastModifiedBy>
  <cp:revision>134</cp:revision>
  <dcterms:created xsi:type="dcterms:W3CDTF">2010-08-23T12:40:30Z</dcterms:created>
  <dcterms:modified xsi:type="dcterms:W3CDTF">2012-11-25T07:01:33Z</dcterms:modified>
</cp:coreProperties>
</file>